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42"/>
  </p:notesMasterIdLst>
  <p:sldIdLst>
    <p:sldId id="559" r:id="rId5"/>
    <p:sldId id="572" r:id="rId6"/>
    <p:sldId id="620" r:id="rId7"/>
    <p:sldId id="621" r:id="rId8"/>
    <p:sldId id="608" r:id="rId9"/>
    <p:sldId id="556" r:id="rId10"/>
    <p:sldId id="641" r:id="rId11"/>
    <p:sldId id="642" r:id="rId12"/>
    <p:sldId id="643" r:id="rId13"/>
    <p:sldId id="558" r:id="rId14"/>
    <p:sldId id="644" r:id="rId15"/>
    <p:sldId id="645" r:id="rId16"/>
    <p:sldId id="646" r:id="rId17"/>
    <p:sldId id="647" r:id="rId18"/>
    <p:sldId id="617" r:id="rId19"/>
    <p:sldId id="618" r:id="rId20"/>
    <p:sldId id="654" r:id="rId21"/>
    <p:sldId id="613" r:id="rId22"/>
    <p:sldId id="650" r:id="rId23"/>
    <p:sldId id="562" r:id="rId24"/>
    <p:sldId id="651" r:id="rId25"/>
    <p:sldId id="653" r:id="rId26"/>
    <p:sldId id="655" r:id="rId27"/>
    <p:sldId id="656" r:id="rId28"/>
    <p:sldId id="623" r:id="rId29"/>
    <p:sldId id="624" r:id="rId30"/>
    <p:sldId id="625" r:id="rId31"/>
    <p:sldId id="626" r:id="rId32"/>
    <p:sldId id="627" r:id="rId33"/>
    <p:sldId id="628" r:id="rId34"/>
    <p:sldId id="652" r:id="rId35"/>
    <p:sldId id="614" r:id="rId36"/>
    <p:sldId id="629" r:id="rId37"/>
    <p:sldId id="630" r:id="rId38"/>
    <p:sldId id="632" r:id="rId39"/>
    <p:sldId id="633" r:id="rId40"/>
    <p:sldId id="63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E86488-F576-4C47-8F0E-85E1F1D9F38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9B6671-209F-4AF3-A7AC-A8D349C328A7}">
      <dgm:prSet phldrT="[Text]"/>
      <dgm:spPr/>
      <dgm:t>
        <a:bodyPr/>
        <a:lstStyle/>
        <a:p>
          <a:r>
            <a:rPr lang="en-US" dirty="0"/>
            <a:t>Encoder only models</a:t>
          </a:r>
        </a:p>
      </dgm:t>
    </dgm:pt>
    <dgm:pt modelId="{10E69472-387A-4FD4-9116-83977A3689FE}" type="parTrans" cxnId="{53E9637A-A46A-4420-8B4A-BA3F239EBB1B}">
      <dgm:prSet/>
      <dgm:spPr/>
      <dgm:t>
        <a:bodyPr/>
        <a:lstStyle/>
        <a:p>
          <a:endParaRPr lang="en-US"/>
        </a:p>
      </dgm:t>
    </dgm:pt>
    <dgm:pt modelId="{DF4A49C7-C288-4598-A3DD-19FB2D12C1F6}" type="sibTrans" cxnId="{53E9637A-A46A-4420-8B4A-BA3F239EBB1B}">
      <dgm:prSet/>
      <dgm:spPr/>
      <dgm:t>
        <a:bodyPr/>
        <a:lstStyle/>
        <a:p>
          <a:endParaRPr lang="en-US"/>
        </a:p>
      </dgm:t>
    </dgm:pt>
    <dgm:pt modelId="{79900AFD-9791-424C-B2A1-5A9EC375F3B5}">
      <dgm:prSet phldrT="[Text]"/>
      <dgm:spPr/>
      <dgm:t>
        <a:bodyPr/>
        <a:lstStyle/>
        <a:p>
          <a:r>
            <a:rPr lang="en-US" dirty="0"/>
            <a:t>BERT, </a:t>
          </a:r>
          <a:r>
            <a:rPr lang="en-US" dirty="0" err="1"/>
            <a:t>mBERT</a:t>
          </a:r>
          <a:endParaRPr lang="en-US" dirty="0"/>
        </a:p>
      </dgm:t>
    </dgm:pt>
    <dgm:pt modelId="{24E2045A-31FA-4655-A13C-863DCEA20FAF}" type="parTrans" cxnId="{C4E63DD8-14DE-4F7D-86A2-8DDADBAD3313}">
      <dgm:prSet/>
      <dgm:spPr/>
      <dgm:t>
        <a:bodyPr/>
        <a:lstStyle/>
        <a:p>
          <a:endParaRPr lang="en-US"/>
        </a:p>
      </dgm:t>
    </dgm:pt>
    <dgm:pt modelId="{B66A6966-882C-4535-A934-B49CB1C61543}" type="sibTrans" cxnId="{C4E63DD8-14DE-4F7D-86A2-8DDADBAD3313}">
      <dgm:prSet/>
      <dgm:spPr/>
      <dgm:t>
        <a:bodyPr/>
        <a:lstStyle/>
        <a:p>
          <a:endParaRPr lang="en-US"/>
        </a:p>
      </dgm:t>
    </dgm:pt>
    <dgm:pt modelId="{401AB70B-C61C-493D-B975-CA957B2CFFC8}">
      <dgm:prSet phldrT="[Text]"/>
      <dgm:spPr/>
      <dgm:t>
        <a:bodyPr/>
        <a:lstStyle/>
        <a:p>
          <a:r>
            <a:rPr lang="en-US" dirty="0" err="1"/>
            <a:t>RoBERTa</a:t>
          </a:r>
          <a:r>
            <a:rPr lang="en-US" dirty="0"/>
            <a:t>, XLMR</a:t>
          </a:r>
        </a:p>
      </dgm:t>
    </dgm:pt>
    <dgm:pt modelId="{17DC42C6-5BDE-4825-A1EE-E7AAFB98A282}" type="parTrans" cxnId="{25D5BFDE-AE83-47A1-A56F-095784CEA693}">
      <dgm:prSet/>
      <dgm:spPr/>
      <dgm:t>
        <a:bodyPr/>
        <a:lstStyle/>
        <a:p>
          <a:endParaRPr lang="en-US"/>
        </a:p>
      </dgm:t>
    </dgm:pt>
    <dgm:pt modelId="{7DE6A733-3927-41E8-A6F5-A1FC7E73CD5D}" type="sibTrans" cxnId="{25D5BFDE-AE83-47A1-A56F-095784CEA693}">
      <dgm:prSet/>
      <dgm:spPr/>
      <dgm:t>
        <a:bodyPr/>
        <a:lstStyle/>
        <a:p>
          <a:endParaRPr lang="en-US"/>
        </a:p>
      </dgm:t>
    </dgm:pt>
    <dgm:pt modelId="{A2AEA733-EA24-45D0-8B11-B38DFEF688A5}">
      <dgm:prSet phldrT="[Text]"/>
      <dgm:spPr/>
      <dgm:t>
        <a:bodyPr/>
        <a:lstStyle/>
        <a:p>
          <a:r>
            <a:rPr lang="en-US" dirty="0"/>
            <a:t>Decoder only models</a:t>
          </a:r>
        </a:p>
      </dgm:t>
    </dgm:pt>
    <dgm:pt modelId="{99ACBF82-5D2C-4A51-9A62-AC7A0E54BDF1}" type="parTrans" cxnId="{BB6ECBA2-51E2-4B8F-A49B-371718D8683C}">
      <dgm:prSet/>
      <dgm:spPr/>
      <dgm:t>
        <a:bodyPr/>
        <a:lstStyle/>
        <a:p>
          <a:endParaRPr lang="en-US"/>
        </a:p>
      </dgm:t>
    </dgm:pt>
    <dgm:pt modelId="{D3D96421-D78D-42B9-BB37-810782C24AF9}" type="sibTrans" cxnId="{BB6ECBA2-51E2-4B8F-A49B-371718D8683C}">
      <dgm:prSet/>
      <dgm:spPr/>
      <dgm:t>
        <a:bodyPr/>
        <a:lstStyle/>
        <a:p>
          <a:endParaRPr lang="en-US"/>
        </a:p>
      </dgm:t>
    </dgm:pt>
    <dgm:pt modelId="{DABAADC2-AEF6-437A-8B05-EBE62125BFD9}">
      <dgm:prSet phldrT="[Text]"/>
      <dgm:spPr/>
      <dgm:t>
        <a:bodyPr/>
        <a:lstStyle/>
        <a:p>
          <a:r>
            <a:rPr lang="en-US" dirty="0"/>
            <a:t>GPT family</a:t>
          </a:r>
        </a:p>
      </dgm:t>
    </dgm:pt>
    <dgm:pt modelId="{B022BC8A-B880-4B82-B47D-95583BE1E00A}" type="parTrans" cxnId="{8D9A225A-9662-404B-8133-1873787E0AFC}">
      <dgm:prSet/>
      <dgm:spPr/>
      <dgm:t>
        <a:bodyPr/>
        <a:lstStyle/>
        <a:p>
          <a:endParaRPr lang="en-US"/>
        </a:p>
      </dgm:t>
    </dgm:pt>
    <dgm:pt modelId="{D6462417-D127-4C95-B4D4-5544C45B2389}" type="sibTrans" cxnId="{8D9A225A-9662-404B-8133-1873787E0AFC}">
      <dgm:prSet/>
      <dgm:spPr/>
      <dgm:t>
        <a:bodyPr/>
        <a:lstStyle/>
        <a:p>
          <a:endParaRPr lang="en-US"/>
        </a:p>
      </dgm:t>
    </dgm:pt>
    <dgm:pt modelId="{7555F7FD-AFFF-4CA4-81B6-B42659A039D5}">
      <dgm:prSet phldrT="[Text]"/>
      <dgm:spPr/>
      <dgm:t>
        <a:bodyPr/>
        <a:lstStyle/>
        <a:p>
          <a:r>
            <a:rPr lang="en-US" dirty="0"/>
            <a:t>Encoder-Decoder Models</a:t>
          </a:r>
        </a:p>
      </dgm:t>
    </dgm:pt>
    <dgm:pt modelId="{630810F5-1625-4836-A697-A5831BBDC5B3}" type="parTrans" cxnId="{3AA5F079-02EB-414D-8DB7-2D2FB7D0EDD2}">
      <dgm:prSet/>
      <dgm:spPr/>
      <dgm:t>
        <a:bodyPr/>
        <a:lstStyle/>
        <a:p>
          <a:endParaRPr lang="en-US"/>
        </a:p>
      </dgm:t>
    </dgm:pt>
    <dgm:pt modelId="{92E400C3-E277-4427-97DB-F4D504DC8E76}" type="sibTrans" cxnId="{3AA5F079-02EB-414D-8DB7-2D2FB7D0EDD2}">
      <dgm:prSet/>
      <dgm:spPr/>
      <dgm:t>
        <a:bodyPr/>
        <a:lstStyle/>
        <a:p>
          <a:endParaRPr lang="en-US"/>
        </a:p>
      </dgm:t>
    </dgm:pt>
    <dgm:pt modelId="{908DB214-D10C-48DA-BEB2-027BFE4A5172}">
      <dgm:prSet phldrT="[Text]"/>
      <dgm:spPr/>
      <dgm:t>
        <a:bodyPr/>
        <a:lstStyle/>
        <a:p>
          <a:r>
            <a:rPr lang="en-US" dirty="0"/>
            <a:t>T5, MT5</a:t>
          </a:r>
        </a:p>
      </dgm:t>
    </dgm:pt>
    <dgm:pt modelId="{E866C208-83C6-46E1-9994-0D22B85D786D}" type="parTrans" cxnId="{34777B9D-D71B-4159-85BA-82E8F53395C7}">
      <dgm:prSet/>
      <dgm:spPr/>
      <dgm:t>
        <a:bodyPr/>
        <a:lstStyle/>
        <a:p>
          <a:endParaRPr lang="en-US"/>
        </a:p>
      </dgm:t>
    </dgm:pt>
    <dgm:pt modelId="{36A51984-AC7F-426A-89E1-14595843EB81}" type="sibTrans" cxnId="{34777B9D-D71B-4159-85BA-82E8F53395C7}">
      <dgm:prSet/>
      <dgm:spPr/>
      <dgm:t>
        <a:bodyPr/>
        <a:lstStyle/>
        <a:p>
          <a:endParaRPr lang="en-US"/>
        </a:p>
      </dgm:t>
    </dgm:pt>
    <dgm:pt modelId="{630EC49D-965A-4E0B-ADC5-78BC88A39F77}">
      <dgm:prSet phldrT="[Text]" phldr="1"/>
      <dgm:spPr/>
      <dgm:t>
        <a:bodyPr/>
        <a:lstStyle/>
        <a:p>
          <a:endParaRPr lang="en-US" dirty="0"/>
        </a:p>
      </dgm:t>
    </dgm:pt>
    <dgm:pt modelId="{6E92D568-E776-4003-97AE-C6D3CEE02179}" type="parTrans" cxnId="{55A3DC2B-34B4-401E-AA3A-B46122C28965}">
      <dgm:prSet/>
      <dgm:spPr/>
      <dgm:t>
        <a:bodyPr/>
        <a:lstStyle/>
        <a:p>
          <a:endParaRPr lang="en-US"/>
        </a:p>
      </dgm:t>
    </dgm:pt>
    <dgm:pt modelId="{8803B979-B884-4CA3-B886-C7C9CFECF729}" type="sibTrans" cxnId="{55A3DC2B-34B4-401E-AA3A-B46122C28965}">
      <dgm:prSet/>
      <dgm:spPr/>
      <dgm:t>
        <a:bodyPr/>
        <a:lstStyle/>
        <a:p>
          <a:endParaRPr lang="en-US"/>
        </a:p>
      </dgm:t>
    </dgm:pt>
    <dgm:pt modelId="{ECC06BC1-0189-4322-9CD3-DE7201425C7C}">
      <dgm:prSet phldrT="[Text]"/>
      <dgm:spPr/>
      <dgm:t>
        <a:bodyPr/>
        <a:lstStyle/>
        <a:p>
          <a:r>
            <a:rPr lang="en-US" dirty="0"/>
            <a:t>LLAMA family</a:t>
          </a:r>
        </a:p>
      </dgm:t>
    </dgm:pt>
    <dgm:pt modelId="{0E4BB173-A325-4E72-897C-5BFD7F049827}" type="parTrans" cxnId="{C0A35416-223F-4302-9211-1279CD3DDB33}">
      <dgm:prSet/>
      <dgm:spPr/>
      <dgm:t>
        <a:bodyPr/>
        <a:lstStyle/>
        <a:p>
          <a:endParaRPr lang="en-US"/>
        </a:p>
      </dgm:t>
    </dgm:pt>
    <dgm:pt modelId="{720F17E2-14F2-4DD9-AD33-CF614FCB7E50}" type="sibTrans" cxnId="{C0A35416-223F-4302-9211-1279CD3DDB33}">
      <dgm:prSet/>
      <dgm:spPr/>
      <dgm:t>
        <a:bodyPr/>
        <a:lstStyle/>
        <a:p>
          <a:endParaRPr lang="en-US"/>
        </a:p>
      </dgm:t>
    </dgm:pt>
    <dgm:pt modelId="{4AFFB7EA-DAA0-423B-A87D-18B5C1070262}" type="pres">
      <dgm:prSet presAssocID="{33E86488-F576-4C47-8F0E-85E1F1D9F38F}" presName="Name0" presStyleCnt="0">
        <dgm:presLayoutVars>
          <dgm:dir/>
          <dgm:animLvl val="lvl"/>
          <dgm:resizeHandles val="exact"/>
        </dgm:presLayoutVars>
      </dgm:prSet>
      <dgm:spPr/>
    </dgm:pt>
    <dgm:pt modelId="{908A338A-F495-4995-B858-D2ACE1712B11}" type="pres">
      <dgm:prSet presAssocID="{309B6671-209F-4AF3-A7AC-A8D349C328A7}" presName="composite" presStyleCnt="0"/>
      <dgm:spPr/>
    </dgm:pt>
    <dgm:pt modelId="{E111B115-632E-4D45-BA38-58A772718D63}" type="pres">
      <dgm:prSet presAssocID="{309B6671-209F-4AF3-A7AC-A8D349C328A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4A9FADA-B93E-4516-A0C6-029CCF454E14}" type="pres">
      <dgm:prSet presAssocID="{309B6671-209F-4AF3-A7AC-A8D349C328A7}" presName="desTx" presStyleLbl="alignAccFollowNode1" presStyleIdx="0" presStyleCnt="3">
        <dgm:presLayoutVars>
          <dgm:bulletEnabled val="1"/>
        </dgm:presLayoutVars>
      </dgm:prSet>
      <dgm:spPr/>
    </dgm:pt>
    <dgm:pt modelId="{4721ADA2-380F-4D17-AE02-18BB2AD8E55F}" type="pres">
      <dgm:prSet presAssocID="{DF4A49C7-C288-4598-A3DD-19FB2D12C1F6}" presName="space" presStyleCnt="0"/>
      <dgm:spPr/>
    </dgm:pt>
    <dgm:pt modelId="{B8E4EFCB-A1D4-46E5-8CE0-51AAC5437AAF}" type="pres">
      <dgm:prSet presAssocID="{A2AEA733-EA24-45D0-8B11-B38DFEF688A5}" presName="composite" presStyleCnt="0"/>
      <dgm:spPr/>
    </dgm:pt>
    <dgm:pt modelId="{3CE61530-16DB-45D8-B7DC-907A513AA6CA}" type="pres">
      <dgm:prSet presAssocID="{A2AEA733-EA24-45D0-8B11-B38DFEF688A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82A5043-6FA9-4095-9E1F-BA12CD18E1D5}" type="pres">
      <dgm:prSet presAssocID="{A2AEA733-EA24-45D0-8B11-B38DFEF688A5}" presName="desTx" presStyleLbl="alignAccFollowNode1" presStyleIdx="1" presStyleCnt="3">
        <dgm:presLayoutVars>
          <dgm:bulletEnabled val="1"/>
        </dgm:presLayoutVars>
      </dgm:prSet>
      <dgm:spPr/>
    </dgm:pt>
    <dgm:pt modelId="{F2328EE7-7423-4E79-BB90-4317BF07C89A}" type="pres">
      <dgm:prSet presAssocID="{D3D96421-D78D-42B9-BB37-810782C24AF9}" presName="space" presStyleCnt="0"/>
      <dgm:spPr/>
    </dgm:pt>
    <dgm:pt modelId="{EC187EEA-E44A-4F65-BD46-ABAD21701E45}" type="pres">
      <dgm:prSet presAssocID="{7555F7FD-AFFF-4CA4-81B6-B42659A039D5}" presName="composite" presStyleCnt="0"/>
      <dgm:spPr/>
    </dgm:pt>
    <dgm:pt modelId="{33701B8A-A239-4BF7-8893-35B7BCD6003F}" type="pres">
      <dgm:prSet presAssocID="{7555F7FD-AFFF-4CA4-81B6-B42659A039D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C752E69-F8BB-41F2-8227-1A689A440312}" type="pres">
      <dgm:prSet presAssocID="{7555F7FD-AFFF-4CA4-81B6-B42659A039D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0A35416-223F-4302-9211-1279CD3DDB33}" srcId="{A2AEA733-EA24-45D0-8B11-B38DFEF688A5}" destId="{ECC06BC1-0189-4322-9CD3-DE7201425C7C}" srcOrd="1" destOrd="0" parTransId="{0E4BB173-A325-4E72-897C-5BFD7F049827}" sibTransId="{720F17E2-14F2-4DD9-AD33-CF614FCB7E50}"/>
    <dgm:cxn modelId="{B7D72A22-2859-42F8-8272-CBD633A07CD8}" type="presOf" srcId="{908DB214-D10C-48DA-BEB2-027BFE4A5172}" destId="{7C752E69-F8BB-41F2-8227-1A689A440312}" srcOrd="0" destOrd="0" presId="urn:microsoft.com/office/officeart/2005/8/layout/hList1"/>
    <dgm:cxn modelId="{55A3DC2B-34B4-401E-AA3A-B46122C28965}" srcId="{7555F7FD-AFFF-4CA4-81B6-B42659A039D5}" destId="{630EC49D-965A-4E0B-ADC5-78BC88A39F77}" srcOrd="1" destOrd="0" parTransId="{6E92D568-E776-4003-97AE-C6D3CEE02179}" sibTransId="{8803B979-B884-4CA3-B886-C7C9CFECF729}"/>
    <dgm:cxn modelId="{9283CB33-A144-4C49-9D1F-835F869A1EF2}" type="presOf" srcId="{7555F7FD-AFFF-4CA4-81B6-B42659A039D5}" destId="{33701B8A-A239-4BF7-8893-35B7BCD6003F}" srcOrd="0" destOrd="0" presId="urn:microsoft.com/office/officeart/2005/8/layout/hList1"/>
    <dgm:cxn modelId="{B57EB43B-3924-47A0-A56E-26EA5E20C207}" type="presOf" srcId="{309B6671-209F-4AF3-A7AC-A8D349C328A7}" destId="{E111B115-632E-4D45-BA38-58A772718D63}" srcOrd="0" destOrd="0" presId="urn:microsoft.com/office/officeart/2005/8/layout/hList1"/>
    <dgm:cxn modelId="{9777383D-0668-4229-8052-337040B4C6A7}" type="presOf" srcId="{A2AEA733-EA24-45D0-8B11-B38DFEF688A5}" destId="{3CE61530-16DB-45D8-B7DC-907A513AA6CA}" srcOrd="0" destOrd="0" presId="urn:microsoft.com/office/officeart/2005/8/layout/hList1"/>
    <dgm:cxn modelId="{3AA5F079-02EB-414D-8DB7-2D2FB7D0EDD2}" srcId="{33E86488-F576-4C47-8F0E-85E1F1D9F38F}" destId="{7555F7FD-AFFF-4CA4-81B6-B42659A039D5}" srcOrd="2" destOrd="0" parTransId="{630810F5-1625-4836-A697-A5831BBDC5B3}" sibTransId="{92E400C3-E277-4427-97DB-F4D504DC8E76}"/>
    <dgm:cxn modelId="{8D9A225A-9662-404B-8133-1873787E0AFC}" srcId="{A2AEA733-EA24-45D0-8B11-B38DFEF688A5}" destId="{DABAADC2-AEF6-437A-8B05-EBE62125BFD9}" srcOrd="0" destOrd="0" parTransId="{B022BC8A-B880-4B82-B47D-95583BE1E00A}" sibTransId="{D6462417-D127-4C95-B4D4-5544C45B2389}"/>
    <dgm:cxn modelId="{53E9637A-A46A-4420-8B4A-BA3F239EBB1B}" srcId="{33E86488-F576-4C47-8F0E-85E1F1D9F38F}" destId="{309B6671-209F-4AF3-A7AC-A8D349C328A7}" srcOrd="0" destOrd="0" parTransId="{10E69472-387A-4FD4-9116-83977A3689FE}" sibTransId="{DF4A49C7-C288-4598-A3DD-19FB2D12C1F6}"/>
    <dgm:cxn modelId="{DB8DA383-AD76-404A-B281-311ACD41530D}" type="presOf" srcId="{79900AFD-9791-424C-B2A1-5A9EC375F3B5}" destId="{24A9FADA-B93E-4516-A0C6-029CCF454E14}" srcOrd="0" destOrd="0" presId="urn:microsoft.com/office/officeart/2005/8/layout/hList1"/>
    <dgm:cxn modelId="{58332494-DB56-4D5D-8B50-EEEEACD8E2D2}" type="presOf" srcId="{630EC49D-965A-4E0B-ADC5-78BC88A39F77}" destId="{7C752E69-F8BB-41F2-8227-1A689A440312}" srcOrd="0" destOrd="1" presId="urn:microsoft.com/office/officeart/2005/8/layout/hList1"/>
    <dgm:cxn modelId="{811B0797-93D2-4D2B-9632-BC3C3F5465CB}" type="presOf" srcId="{401AB70B-C61C-493D-B975-CA957B2CFFC8}" destId="{24A9FADA-B93E-4516-A0C6-029CCF454E14}" srcOrd="0" destOrd="1" presId="urn:microsoft.com/office/officeart/2005/8/layout/hList1"/>
    <dgm:cxn modelId="{34777B9D-D71B-4159-85BA-82E8F53395C7}" srcId="{7555F7FD-AFFF-4CA4-81B6-B42659A039D5}" destId="{908DB214-D10C-48DA-BEB2-027BFE4A5172}" srcOrd="0" destOrd="0" parTransId="{E866C208-83C6-46E1-9994-0D22B85D786D}" sibTransId="{36A51984-AC7F-426A-89E1-14595843EB81}"/>
    <dgm:cxn modelId="{BB6ECBA2-51E2-4B8F-A49B-371718D8683C}" srcId="{33E86488-F576-4C47-8F0E-85E1F1D9F38F}" destId="{A2AEA733-EA24-45D0-8B11-B38DFEF688A5}" srcOrd="1" destOrd="0" parTransId="{99ACBF82-5D2C-4A51-9A62-AC7A0E54BDF1}" sibTransId="{D3D96421-D78D-42B9-BB37-810782C24AF9}"/>
    <dgm:cxn modelId="{F46C90C3-A47F-4C80-AEB1-1CB43B5574CE}" type="presOf" srcId="{DABAADC2-AEF6-437A-8B05-EBE62125BFD9}" destId="{182A5043-6FA9-4095-9E1F-BA12CD18E1D5}" srcOrd="0" destOrd="0" presId="urn:microsoft.com/office/officeart/2005/8/layout/hList1"/>
    <dgm:cxn modelId="{ACDCD8CB-DAE8-4910-B183-D722FB94831E}" type="presOf" srcId="{33E86488-F576-4C47-8F0E-85E1F1D9F38F}" destId="{4AFFB7EA-DAA0-423B-A87D-18B5C1070262}" srcOrd="0" destOrd="0" presId="urn:microsoft.com/office/officeart/2005/8/layout/hList1"/>
    <dgm:cxn modelId="{C4E63DD8-14DE-4F7D-86A2-8DDADBAD3313}" srcId="{309B6671-209F-4AF3-A7AC-A8D349C328A7}" destId="{79900AFD-9791-424C-B2A1-5A9EC375F3B5}" srcOrd="0" destOrd="0" parTransId="{24E2045A-31FA-4655-A13C-863DCEA20FAF}" sibTransId="{B66A6966-882C-4535-A934-B49CB1C61543}"/>
    <dgm:cxn modelId="{25D5BFDE-AE83-47A1-A56F-095784CEA693}" srcId="{309B6671-209F-4AF3-A7AC-A8D349C328A7}" destId="{401AB70B-C61C-493D-B975-CA957B2CFFC8}" srcOrd="1" destOrd="0" parTransId="{17DC42C6-5BDE-4825-A1EE-E7AAFB98A282}" sibTransId="{7DE6A733-3927-41E8-A6F5-A1FC7E73CD5D}"/>
    <dgm:cxn modelId="{4F649FE3-0886-43DD-8960-D0A351BC8B37}" type="presOf" srcId="{ECC06BC1-0189-4322-9CD3-DE7201425C7C}" destId="{182A5043-6FA9-4095-9E1F-BA12CD18E1D5}" srcOrd="0" destOrd="1" presId="urn:microsoft.com/office/officeart/2005/8/layout/hList1"/>
    <dgm:cxn modelId="{1C3F36AD-E4A1-49F2-BF6B-3008A3DCBED2}" type="presParOf" srcId="{4AFFB7EA-DAA0-423B-A87D-18B5C1070262}" destId="{908A338A-F495-4995-B858-D2ACE1712B11}" srcOrd="0" destOrd="0" presId="urn:microsoft.com/office/officeart/2005/8/layout/hList1"/>
    <dgm:cxn modelId="{7F1320E5-F203-474C-85DE-96C187D1C852}" type="presParOf" srcId="{908A338A-F495-4995-B858-D2ACE1712B11}" destId="{E111B115-632E-4D45-BA38-58A772718D63}" srcOrd="0" destOrd="0" presId="urn:microsoft.com/office/officeart/2005/8/layout/hList1"/>
    <dgm:cxn modelId="{6832EC49-5A7C-410B-A22C-790183B5755C}" type="presParOf" srcId="{908A338A-F495-4995-B858-D2ACE1712B11}" destId="{24A9FADA-B93E-4516-A0C6-029CCF454E14}" srcOrd="1" destOrd="0" presId="urn:microsoft.com/office/officeart/2005/8/layout/hList1"/>
    <dgm:cxn modelId="{C9BA4714-A6C6-4623-BF01-A19A8B7FDCC1}" type="presParOf" srcId="{4AFFB7EA-DAA0-423B-A87D-18B5C1070262}" destId="{4721ADA2-380F-4D17-AE02-18BB2AD8E55F}" srcOrd="1" destOrd="0" presId="urn:microsoft.com/office/officeart/2005/8/layout/hList1"/>
    <dgm:cxn modelId="{76632E1C-F43D-4225-8BA2-28111C1D3F81}" type="presParOf" srcId="{4AFFB7EA-DAA0-423B-A87D-18B5C1070262}" destId="{B8E4EFCB-A1D4-46E5-8CE0-51AAC5437AAF}" srcOrd="2" destOrd="0" presId="urn:microsoft.com/office/officeart/2005/8/layout/hList1"/>
    <dgm:cxn modelId="{ADC2CC44-0833-43B0-9583-F54457AB2DC1}" type="presParOf" srcId="{B8E4EFCB-A1D4-46E5-8CE0-51AAC5437AAF}" destId="{3CE61530-16DB-45D8-B7DC-907A513AA6CA}" srcOrd="0" destOrd="0" presId="urn:microsoft.com/office/officeart/2005/8/layout/hList1"/>
    <dgm:cxn modelId="{A8BE5361-1360-4EB9-BB23-CF83439121E0}" type="presParOf" srcId="{B8E4EFCB-A1D4-46E5-8CE0-51AAC5437AAF}" destId="{182A5043-6FA9-4095-9E1F-BA12CD18E1D5}" srcOrd="1" destOrd="0" presId="urn:microsoft.com/office/officeart/2005/8/layout/hList1"/>
    <dgm:cxn modelId="{234029C9-66EC-49F0-8B91-B52B40810D6F}" type="presParOf" srcId="{4AFFB7EA-DAA0-423B-A87D-18B5C1070262}" destId="{F2328EE7-7423-4E79-BB90-4317BF07C89A}" srcOrd="3" destOrd="0" presId="urn:microsoft.com/office/officeart/2005/8/layout/hList1"/>
    <dgm:cxn modelId="{4EBD5F44-A2D6-4A55-8557-3F09A1B2EA3B}" type="presParOf" srcId="{4AFFB7EA-DAA0-423B-A87D-18B5C1070262}" destId="{EC187EEA-E44A-4F65-BD46-ABAD21701E45}" srcOrd="4" destOrd="0" presId="urn:microsoft.com/office/officeart/2005/8/layout/hList1"/>
    <dgm:cxn modelId="{4321275E-9DAD-4C1B-AAE5-E2ACD25D7E2E}" type="presParOf" srcId="{EC187EEA-E44A-4F65-BD46-ABAD21701E45}" destId="{33701B8A-A239-4BF7-8893-35B7BCD6003F}" srcOrd="0" destOrd="0" presId="urn:microsoft.com/office/officeart/2005/8/layout/hList1"/>
    <dgm:cxn modelId="{AC4FF292-C313-4FFF-B3AA-BD12EAEFDBA8}" type="presParOf" srcId="{EC187EEA-E44A-4F65-BD46-ABAD21701E45}" destId="{7C752E69-F8BB-41F2-8227-1A689A4403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1B115-632E-4D45-BA38-58A772718D63}">
      <dsp:nvSpPr>
        <dsp:cNvPr id="0" name=""/>
        <dsp:cNvSpPr/>
      </dsp:nvSpPr>
      <dsp:spPr>
        <a:xfrm>
          <a:off x="3286" y="674427"/>
          <a:ext cx="3203971" cy="1157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Encoder only models</a:t>
          </a:r>
        </a:p>
      </dsp:txBody>
      <dsp:txXfrm>
        <a:off x="3286" y="674427"/>
        <a:ext cx="3203971" cy="1157842"/>
      </dsp:txXfrm>
    </dsp:sp>
    <dsp:sp modelId="{24A9FADA-B93E-4516-A0C6-029CCF454E14}">
      <dsp:nvSpPr>
        <dsp:cNvPr id="0" name=""/>
        <dsp:cNvSpPr/>
      </dsp:nvSpPr>
      <dsp:spPr>
        <a:xfrm>
          <a:off x="3286" y="1832270"/>
          <a:ext cx="3203971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BERT, </a:t>
          </a:r>
          <a:r>
            <a:rPr lang="en-US" sz="3200" kern="1200" dirty="0" err="1"/>
            <a:t>mBERT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RoBERTa</a:t>
          </a:r>
          <a:r>
            <a:rPr lang="en-US" sz="3200" kern="1200" dirty="0"/>
            <a:t>, XLMR</a:t>
          </a:r>
        </a:p>
      </dsp:txBody>
      <dsp:txXfrm>
        <a:off x="3286" y="1832270"/>
        <a:ext cx="3203971" cy="1844640"/>
      </dsp:txXfrm>
    </dsp:sp>
    <dsp:sp modelId="{3CE61530-16DB-45D8-B7DC-907A513AA6CA}">
      <dsp:nvSpPr>
        <dsp:cNvPr id="0" name=""/>
        <dsp:cNvSpPr/>
      </dsp:nvSpPr>
      <dsp:spPr>
        <a:xfrm>
          <a:off x="3655814" y="674427"/>
          <a:ext cx="3203971" cy="1157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Decoder only models</a:t>
          </a:r>
        </a:p>
      </dsp:txBody>
      <dsp:txXfrm>
        <a:off x="3655814" y="674427"/>
        <a:ext cx="3203971" cy="1157842"/>
      </dsp:txXfrm>
    </dsp:sp>
    <dsp:sp modelId="{182A5043-6FA9-4095-9E1F-BA12CD18E1D5}">
      <dsp:nvSpPr>
        <dsp:cNvPr id="0" name=""/>
        <dsp:cNvSpPr/>
      </dsp:nvSpPr>
      <dsp:spPr>
        <a:xfrm>
          <a:off x="3655814" y="1832270"/>
          <a:ext cx="3203971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GPT family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LLAMA family</a:t>
          </a:r>
        </a:p>
      </dsp:txBody>
      <dsp:txXfrm>
        <a:off x="3655814" y="1832270"/>
        <a:ext cx="3203971" cy="1844640"/>
      </dsp:txXfrm>
    </dsp:sp>
    <dsp:sp modelId="{33701B8A-A239-4BF7-8893-35B7BCD6003F}">
      <dsp:nvSpPr>
        <dsp:cNvPr id="0" name=""/>
        <dsp:cNvSpPr/>
      </dsp:nvSpPr>
      <dsp:spPr>
        <a:xfrm>
          <a:off x="7308342" y="674427"/>
          <a:ext cx="3203971" cy="1157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Encoder-Decoder Models</a:t>
          </a:r>
        </a:p>
      </dsp:txBody>
      <dsp:txXfrm>
        <a:off x="7308342" y="674427"/>
        <a:ext cx="3203971" cy="1157842"/>
      </dsp:txXfrm>
    </dsp:sp>
    <dsp:sp modelId="{7C752E69-F8BB-41F2-8227-1A689A440312}">
      <dsp:nvSpPr>
        <dsp:cNvPr id="0" name=""/>
        <dsp:cNvSpPr/>
      </dsp:nvSpPr>
      <dsp:spPr>
        <a:xfrm>
          <a:off x="7308342" y="1832270"/>
          <a:ext cx="3203971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T5, MT5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7308342" y="1832270"/>
        <a:ext cx="3203971" cy="184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2134F-3249-452F-920B-7F693408680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4D089-2A71-4DE5-9530-D3C18BA05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3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4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6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90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28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090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65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10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24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09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7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916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801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09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48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BE18-C55C-4ADE-BF05-624DEED6B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B58AF-977F-4F28-BC5E-451D756D3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CDAF4-88ED-446C-BA79-DEAB4C83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36619-92C6-41C8-9087-B10883D4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86BD9-114C-4088-B6F5-B9985403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B2A0-69CF-41BD-94E6-AB61EC9A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A19F-00F9-4E0A-AD32-60F5E2AA8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6E530-7905-4041-99A6-FFDB76E1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E31A-0A1D-4AFF-80AB-A1C46BD6A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050F-15CF-4E72-91F1-233555D2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3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3E29-8387-48BA-AE49-BF154811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2D6B-EDC0-4ED6-A023-35A62F6D6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98E96-E9F2-4888-A555-2AAB44C7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5F364-0476-49AB-A5CD-EF11F49C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471A7-2D6F-4081-B791-B48B358A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0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8996-0774-470B-8E7A-591A2BEB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AFB61-726B-4BD2-B8DE-08CC34625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16A11-46EB-41EF-8CD6-02972839A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891B3-7E46-44A5-BF3A-66E47C6E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D034F-BC7A-42CA-90CB-98B67FCC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4871A-7B92-46E1-B1B2-C8D7E577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8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55B4-9450-4B40-BE7F-079DA61C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05178-801C-4FDB-9C56-021762B79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FC69E-D31A-4AD9-A968-0F927A6FC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1CAE4-12B1-4124-801E-7DFF8875C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059AF-95DA-467B-82B5-806C275B71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D025D-D39D-42F4-8C81-5ED1B745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11058-F2EF-4E1C-A163-4A576627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487DD-E0CF-4D76-873E-D6D60265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39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C7B0-15A6-4D2A-8A9F-420B78CB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6BE561-2FED-4C62-8D1F-2B9C46F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70613-A6B2-4336-9899-1720E4D8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5DF3A-E077-47B6-9F6D-E6485884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87D21-2365-4009-A261-D6D5D2DF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23CC3-E5E1-458A-9C03-1485C9B7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A64D0-3367-4F33-B700-0A4FF799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625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AEE4-7EB5-4CF9-8E75-C59D0D8C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90BF-505E-443F-BB46-F5C43DCE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DFA4D-5633-4666-9CDE-626B745C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653C9-FDB5-4A1A-B759-80D39A51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3AEB3-5EC0-4702-A508-7253717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7745E-205C-4531-9644-CC7AF2D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73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1D35-276E-4E2F-83AE-12CF13CB4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44E7F-2174-451E-ADEC-B6E3A94DC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CE05B-39CE-44D0-8678-FCA1581D2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07C38-07EA-4C4D-9DC5-6BCDBE30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B911D-C974-4BA7-90FB-A83DA8383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AEAED-9AF2-4747-80DE-5A9E2132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83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0301-E2B4-4A5D-8C55-92E82E4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49F4E-B0CA-49C4-9463-19B33A401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0110E-D1E2-416A-A8F1-E94F70096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0184-F589-4273-B083-39228F3D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AAF4E-BE36-4A49-BCCC-0E83FC63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5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733A9-19D7-41B6-B4CE-D4433EBD2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F5C3DD-6C98-47BC-B4FC-8D5ADBF51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E4784-F837-42AF-AF50-FA888FD3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38A3-B846-4A6C-8627-9F4244B2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E0AD1-293E-4A9D-8FAD-9D32A26EE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2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32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829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675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342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08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869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7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82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554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02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22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2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10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12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85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4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70A7B-8BA4-4EF7-A3D1-8016A476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6A259-8DC5-453D-8660-B0066C4E6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AC7A-CDAD-4D08-8B47-45ADE5F21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2BDA4-F70A-4F52-8D92-0B775ADAB3C1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BA96-E886-4D87-8BF6-859D0393C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1D635-6A48-44DC-AAB4-CAD86D2F1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6739A-B0B0-4A6F-997B-061CE9AB3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51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723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jalammar.github.io/a-visual-guide-to-using-bert-for-the-first-tim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ple-explanation-of-transformers-in-nlp-da1adfc5d64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09EA00-FE37-4122-A40E-DAE9F337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ABF9F-2B00-4A80-AE97-8984FA0B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741714"/>
            <a:ext cx="6138237" cy="3839039"/>
          </a:xfrm>
        </p:spPr>
        <p:txBody>
          <a:bodyPr anchor="ctr">
            <a:normAutofit/>
          </a:bodyPr>
          <a:lstStyle/>
          <a:p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i="0" dirty="0"/>
              <a:t>Lecture 2</a:t>
            </a:r>
            <a:br>
              <a:rPr lang="en-US" sz="3200" dirty="0"/>
            </a:br>
            <a:br>
              <a:rPr lang="en-US" sz="2000" i="0" dirty="0"/>
            </a:br>
            <a:r>
              <a:rPr lang="en-US" sz="2000" i="0" dirty="0"/>
              <a:t>What’s inside LLMs</a:t>
            </a:r>
            <a:endParaRPr lang="en-US" sz="4400" i="0" dirty="0">
              <a:solidFill>
                <a:srgbClr val="0070C0"/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CA4B30D-734C-485B-9ACD-5B15C38FB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64346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F89DA2-BD54-4F49-9F0A-3173F355C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320" y="2289633"/>
            <a:ext cx="0" cy="274320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E32A14-3DB6-15C3-7CFA-1CCE69FB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B2CB-678E-4ECC-9F4D-8F5284D6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Observations and Remarks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95D84-9698-458E-A683-0B460E894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8419" y="1978024"/>
            <a:ext cx="75345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network can be used to predict the </a:t>
            </a:r>
            <a:r>
              <a:rPr lang="en-US" sz="2400" i="1" dirty="0"/>
              <a:t>word</a:t>
            </a:r>
            <a:r>
              <a:rPr lang="en-US" sz="2400" dirty="0"/>
              <a:t> from </a:t>
            </a:r>
            <a:r>
              <a:rPr lang="en-US" sz="2400" i="1" dirty="0"/>
              <a:t>context</a:t>
            </a:r>
            <a:r>
              <a:rPr lang="en-US" sz="2400" dirty="0"/>
              <a:t> or vice-versa.</a:t>
            </a:r>
          </a:p>
          <a:p>
            <a:r>
              <a:rPr lang="en-US" sz="2400" dirty="0"/>
              <a:t>Only </a:t>
            </a:r>
            <a:r>
              <a:rPr lang="en-US" sz="2400" i="1" dirty="0"/>
              <a:t>unlabeled text </a:t>
            </a:r>
            <a:r>
              <a:rPr lang="en-US" sz="2400" dirty="0"/>
              <a:t>required to learn word-embeddings (unsupervised learning)</a:t>
            </a:r>
          </a:p>
          <a:p>
            <a:r>
              <a:rPr lang="en-US" sz="2400" dirty="0"/>
              <a:t>Word embeddings are nothing but </a:t>
            </a:r>
            <a:r>
              <a:rPr lang="en-US" sz="2400" i="1" dirty="0"/>
              <a:t>language models</a:t>
            </a:r>
          </a:p>
          <a:p>
            <a:r>
              <a:rPr lang="en-US" sz="2400" dirty="0"/>
              <a:t>Word2vec, </a:t>
            </a:r>
            <a:r>
              <a:rPr lang="en-US" sz="2400" dirty="0" err="1"/>
              <a:t>FastText</a:t>
            </a:r>
            <a:endParaRPr lang="en-US" sz="2400" dirty="0"/>
          </a:p>
          <a:p>
            <a:r>
              <a:rPr lang="en-US" sz="2400" dirty="0"/>
              <a:t>Pre-trained Word-embeddings:</a:t>
            </a:r>
          </a:p>
          <a:p>
            <a:pPr lvl="1"/>
            <a:r>
              <a:rPr lang="en-US" dirty="0"/>
              <a:t>Task agnostic, off-the-shelf, can be specifically tuned to or trained for domains, genre, and of course, languages.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8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B8B6-32A3-4BEC-BC02-D2264BB45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Task-specific Fine-tuning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CFE59A-76CE-4E4D-BE1D-2025CFCC0E4C}"/>
              </a:ext>
            </a:extLst>
          </p:cNvPr>
          <p:cNvGraphicFramePr>
            <a:graphicFrameLocks noGrp="1"/>
          </p:cNvGraphicFramePr>
          <p:nvPr/>
        </p:nvGraphicFramePr>
        <p:xfrm>
          <a:off x="613892" y="1785086"/>
          <a:ext cx="6150155" cy="19874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866385">
                  <a:extLst>
                    <a:ext uri="{9D8B030D-6E8A-4147-A177-3AD203B41FA5}">
                      <a16:colId xmlns:a16="http://schemas.microsoft.com/office/drawing/2014/main" val="1964071646"/>
                    </a:ext>
                  </a:extLst>
                </a:gridCol>
                <a:gridCol w="1283770">
                  <a:extLst>
                    <a:ext uri="{9D8B030D-6E8A-4147-A177-3AD203B41FA5}">
                      <a16:colId xmlns:a16="http://schemas.microsoft.com/office/drawing/2014/main" val="4281772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/>
                        <a:t>Sentence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Label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4162737492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/>
                        <a:t>This is the best movie I have seen recently.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+1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2965041311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/>
                        <a:t>Watch it only if you have nothing better to do.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-1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2694975687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 dirty="0"/>
                        <a:t>The acting was great, but plot wasn’t.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3379941921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F7D19BF-04FC-4C00-91D7-64C6C0C5F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17" y="225591"/>
            <a:ext cx="5685183" cy="6329503"/>
          </a:xfrm>
        </p:spPr>
      </p:pic>
      <p:sp>
        <p:nvSpPr>
          <p:cNvPr id="7" name="Flowchart: Manual Operation 6">
            <a:extLst>
              <a:ext uri="{FF2B5EF4-FFF2-40B4-BE49-F238E27FC236}">
                <a16:creationId xmlns:a16="http://schemas.microsoft.com/office/drawing/2014/main" id="{7C7B00DD-D7E4-4E7D-9F86-505F162EEC24}"/>
              </a:ext>
            </a:extLst>
          </p:cNvPr>
          <p:cNvSpPr/>
          <p:nvPr/>
        </p:nvSpPr>
        <p:spPr>
          <a:xfrm rot="5400000">
            <a:off x="7079466" y="2644505"/>
            <a:ext cx="6267284" cy="149167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SPECIFIC LAYER(S)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E3B19-9CB0-4CB9-99A5-07ECE77D4CD6}"/>
              </a:ext>
            </a:extLst>
          </p:cNvPr>
          <p:cNvSpPr txBox="1"/>
          <p:nvPr/>
        </p:nvSpPr>
        <p:spPr>
          <a:xfrm>
            <a:off x="1553917" y="5015345"/>
            <a:ext cx="643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Better performance with small amounts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382594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FB41-3D22-4044-9F40-04D58DAD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0496-46FC-44C1-8EFA-22871E18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7073" cy="4351338"/>
          </a:xfrm>
        </p:spPr>
        <p:txBody>
          <a:bodyPr/>
          <a:lstStyle/>
          <a:p>
            <a:r>
              <a:rPr lang="en-US" dirty="0"/>
              <a:t>Problem 1: What about out-of-vocabulary words? </a:t>
            </a:r>
          </a:p>
          <a:p>
            <a:pPr lvl="1"/>
            <a:r>
              <a:rPr lang="en-US" dirty="0"/>
              <a:t>Especially for agglutinative and morphologically rich languages?</a:t>
            </a:r>
          </a:p>
          <a:p>
            <a:pPr lvl="1"/>
            <a:r>
              <a:rPr lang="en-US" dirty="0"/>
              <a:t>Related problem: how to learn good representations for rare words?</a:t>
            </a:r>
          </a:p>
          <a:p>
            <a:pPr lvl="1"/>
            <a:endParaRPr lang="en-US" dirty="0"/>
          </a:p>
          <a:p>
            <a:r>
              <a:rPr lang="en-US" dirty="0"/>
              <a:t>Problem 2: What about context?</a:t>
            </a:r>
          </a:p>
          <a:p>
            <a:pPr lvl="1"/>
            <a:r>
              <a:rPr lang="en-US" dirty="0"/>
              <a:t>Word forms do not tell us everything. </a:t>
            </a:r>
          </a:p>
          <a:p>
            <a:pPr lvl="1"/>
            <a:r>
              <a:rPr lang="en-US" dirty="0"/>
              <a:t>Same form (“bank”, “set”, …) and therefore same representation, but different meaning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7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40F0-00A8-4166-9DA5-26F23E64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Sub-words and Byte-Pair Encoding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C1E861C8-C371-484F-888F-3FF917D67A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69"/>
          <a:stretch/>
        </p:blipFill>
        <p:spPr bwMode="auto">
          <a:xfrm>
            <a:off x="546101" y="1796906"/>
            <a:ext cx="10287000" cy="96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9954BA93-F384-4B66-A74C-0FC07B7FE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96" b="2760"/>
          <a:stretch/>
        </p:blipFill>
        <p:spPr bwMode="auto">
          <a:xfrm>
            <a:off x="946727" y="3464281"/>
            <a:ext cx="5652654" cy="28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C3B4BC-DD44-467F-B6B7-1D2BE8FA5E95}"/>
              </a:ext>
            </a:extLst>
          </p:cNvPr>
          <p:cNvSpPr txBox="1"/>
          <p:nvPr/>
        </p:nvSpPr>
        <p:spPr>
          <a:xfrm>
            <a:off x="6599381" y="3746121"/>
            <a:ext cx="461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Represent each character as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subword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Count the frequency of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subword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 pairs.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The one with the highest frequency is represented as a new sub-word.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Loop through steps #2 and #3 till the number of unique sub-word reaches a maximum limit. </a:t>
            </a:r>
          </a:p>
        </p:txBody>
      </p:sp>
    </p:spTree>
    <p:extLst>
      <p:ext uri="{BB962C8B-B14F-4D97-AF65-F5344CB8AC3E}">
        <p14:creationId xmlns:p14="http://schemas.microsoft.com/office/powerpoint/2010/main" val="40277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02E2-70D1-4BB9-ADA6-2A9EEAD9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2781"/>
          </a:xfrm>
        </p:spPr>
        <p:txBody>
          <a:bodyPr>
            <a:noAutofit/>
          </a:bodyPr>
          <a:lstStyle/>
          <a:p>
            <a:r>
              <a:rPr lang="en-US" sz="1400" dirty="0">
                <a:hlinkClick r:id="rId2"/>
              </a:rPr>
              <a:t>A Visual Guide to Using BERT for the First Time – Jay </a:t>
            </a:r>
            <a:r>
              <a:rPr lang="en-US" sz="1400" dirty="0" err="1">
                <a:hlinkClick r:id="rId2"/>
              </a:rPr>
              <a:t>Alammar</a:t>
            </a:r>
            <a:r>
              <a:rPr lang="en-US" sz="1400" dirty="0">
                <a:hlinkClick r:id="rId2"/>
              </a:rPr>
              <a:t> – Visualizing machine learning one concept at a time. (jalammar.github.io)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E5BB-CCEC-46EE-93D8-2E83D5FB7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B13FF-9D5E-4168-8A2D-AEC45AA5A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21" t="24652" r="17239" b="21426"/>
          <a:stretch/>
        </p:blipFill>
        <p:spPr>
          <a:xfrm>
            <a:off x="1162921" y="1114171"/>
            <a:ext cx="10426249" cy="56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9FB41-3D22-4044-9F40-04D58DAD7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i="1" dirty="0"/>
              <a:t>represent</a:t>
            </a:r>
            <a:r>
              <a:rPr lang="en-US" dirty="0"/>
              <a:t> sentences?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0496-46FC-44C1-8EFA-22871E18F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7073" cy="4351338"/>
          </a:xfrm>
        </p:spPr>
        <p:txBody>
          <a:bodyPr/>
          <a:lstStyle/>
          <a:p>
            <a:r>
              <a:rPr lang="en-US" dirty="0"/>
              <a:t>Bag of word models</a:t>
            </a:r>
          </a:p>
          <a:p>
            <a:pPr lvl="1"/>
            <a:r>
              <a:rPr lang="en-US" dirty="0"/>
              <a:t>Average of embeddings of all words in a sentence</a:t>
            </a:r>
          </a:p>
          <a:p>
            <a:pPr lvl="1"/>
            <a:r>
              <a:rPr lang="en-US" dirty="0"/>
              <a:t>Weighted average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i="1" dirty="0">
                <a:solidFill>
                  <a:srgbClr val="FF0000"/>
                </a:solidFill>
              </a:rPr>
              <a:t>A dog bites a man.</a:t>
            </a:r>
          </a:p>
          <a:p>
            <a:pPr marL="0" indent="0" algn="ctr">
              <a:buNone/>
            </a:pPr>
            <a:r>
              <a:rPr lang="en-US" dirty="0" err="1"/>
              <a:t>Em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dirty="0"/>
              <a:t>) + </a:t>
            </a:r>
            <a:r>
              <a:rPr lang="en-US" dirty="0" err="1"/>
              <a:t>Em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dog</a:t>
            </a:r>
            <a:r>
              <a:rPr lang="en-US" dirty="0"/>
              <a:t>) + </a:t>
            </a:r>
            <a:r>
              <a:rPr lang="en-US" dirty="0" err="1"/>
              <a:t>Em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bites</a:t>
            </a:r>
            <a:r>
              <a:rPr lang="en-US" dirty="0"/>
              <a:t>) + </a:t>
            </a:r>
            <a:r>
              <a:rPr lang="en-US" dirty="0" err="1"/>
              <a:t>Em</a:t>
            </a:r>
            <a:r>
              <a:rPr lang="en-US" dirty="0"/>
              <a:t> (</a:t>
            </a:r>
            <a:r>
              <a:rPr lang="en-US" i="1" dirty="0">
                <a:solidFill>
                  <a:srgbClr val="FF0000"/>
                </a:solidFill>
              </a:rPr>
              <a:t>a</a:t>
            </a:r>
            <a:r>
              <a:rPr lang="en-US" dirty="0"/>
              <a:t>) + </a:t>
            </a:r>
            <a:r>
              <a:rPr lang="en-US" dirty="0" err="1"/>
              <a:t>Em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man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sz="2400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to represent sequences?</a:t>
            </a:r>
          </a:p>
        </p:txBody>
      </p:sp>
    </p:spTree>
    <p:extLst>
      <p:ext uri="{BB962C8B-B14F-4D97-AF65-F5344CB8AC3E}">
        <p14:creationId xmlns:p14="http://schemas.microsoft.com/office/powerpoint/2010/main" val="7973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40B4-8A4C-452C-8DC0-2323D60C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0D24F-E846-44E7-8A25-C7700CCE5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4C2E4-7A43-4E9F-A1FC-166E132DD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9" b="15164"/>
          <a:stretch/>
        </p:blipFill>
        <p:spPr>
          <a:xfrm>
            <a:off x="952500" y="729625"/>
            <a:ext cx="10287000" cy="508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40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62EE8-06D5-41C1-971F-4E809F5E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780534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Capturing long range dependencies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08802-3AF9-4D4B-8D7C-6A73C393E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1" t="16017" r="32502" b="6247"/>
          <a:stretch/>
        </p:blipFill>
        <p:spPr>
          <a:xfrm>
            <a:off x="6172736" y="-10120"/>
            <a:ext cx="4920834" cy="68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225E76-215B-4B6A-8568-FAD71EB39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861" b="11909"/>
          <a:stretch/>
        </p:blipFill>
        <p:spPr>
          <a:xfrm>
            <a:off x="813764" y="1406285"/>
            <a:ext cx="10287000" cy="46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9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73F9-B5F8-4B57-BBD5-5D9A363F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architecture </a:t>
            </a:r>
            <a:r>
              <a:rPr lang="en-US" sz="3600" dirty="0"/>
              <a:t>(Vaswani et al., 2017)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82B7-F1A8-4D84-9842-A1076BCC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0456DFD0-8BB1-45EA-8B28-8648D8E6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2" y="2138363"/>
            <a:ext cx="52863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1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643D17-A9D5-41F9-8881-D7B68BC6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LANGUAGE?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6D8BB-2937-66DC-AF15-87973B2B7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168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D1C90-85CA-4044-875F-E5FF2E63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057"/>
          </a:xfrm>
        </p:spPr>
        <p:txBody>
          <a:bodyPr/>
          <a:lstStyle/>
          <a:p>
            <a:r>
              <a:rPr lang="en-US" dirty="0"/>
              <a:t>Transformer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211D-FE2D-4CF5-93C3-50C295E5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47F7B3C4-0EC3-41CF-A9C4-6A883A32D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3" y="1369094"/>
            <a:ext cx="6663572" cy="461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751B4-EC13-4B33-AD35-595D1A5EAD37}"/>
              </a:ext>
            </a:extLst>
          </p:cNvPr>
          <p:cNvSpPr txBox="1"/>
          <p:nvPr/>
        </p:nvSpPr>
        <p:spPr>
          <a:xfrm>
            <a:off x="905164" y="63461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Explanation of Transformers in NLP | by Renu Khandelwal | Towards Data Science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63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82B7-F1A8-4D84-9842-A1076BCC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0456DFD0-8BB1-45EA-8B28-8648D8E69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45" y="760472"/>
            <a:ext cx="7423169" cy="56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3638E44-E1EC-402A-918B-7C0B0FF6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3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72C-5E17-4AE0-8529-B2D6C198E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2219-B4CE-4C61-A668-ED062DD1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22459-FD2E-4BED-9319-8973499C0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" t="21569" r="8552" b="17255"/>
          <a:stretch/>
        </p:blipFill>
        <p:spPr>
          <a:xfrm>
            <a:off x="1124174" y="1479176"/>
            <a:ext cx="9235440" cy="4195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C4E9E-FE99-4295-8872-E353D44D7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65" t="32644" b="21569"/>
          <a:stretch/>
        </p:blipFill>
        <p:spPr>
          <a:xfrm>
            <a:off x="7416099" y="2534537"/>
            <a:ext cx="3861238" cy="314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5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0D04-6B39-F755-C81F-88579143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B8E9C-DF11-9A8F-A495-D11CB4650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The Illustrated Transformer – Jay </a:t>
            </a:r>
            <a:r>
              <a:rPr lang="en-US" dirty="0" err="1">
                <a:hlinkClick r:id="rId2"/>
              </a:rPr>
              <a:t>Alammar</a:t>
            </a:r>
            <a:r>
              <a:rPr lang="en-US" dirty="0">
                <a:hlinkClick r:id="rId2"/>
              </a:rPr>
              <a:t> – Visualizing machine learning one concept at a time. (jalammar.github.io)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72FA-F6D0-E04F-6B52-2563349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88407F-25B3-02EA-7A3A-D7E7ECC6B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2187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5985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0524-3776-4112-B86A-C78BA9EF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LMs?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146CB-ACCE-4340-A555-1B0BF1BE5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114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Intrinsic Evaluation: </a:t>
            </a:r>
            <a:r>
              <a:rPr lang="en-US" dirty="0"/>
              <a:t>A measure of how good the model is with respect to its defined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Extrinsic Evaluation: </a:t>
            </a:r>
            <a:r>
              <a:rPr lang="en-US" dirty="0"/>
              <a:t>Use the model to solve a (extrinsic) task. The better the accuracy on the end task, the better the model. </a:t>
            </a:r>
          </a:p>
        </p:txBody>
      </p:sp>
    </p:spTree>
    <p:extLst>
      <p:ext uri="{BB962C8B-B14F-4D97-AF65-F5344CB8AC3E}">
        <p14:creationId xmlns:p14="http://schemas.microsoft.com/office/powerpoint/2010/main" val="346221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3AE1D-0CF6-40AF-900C-95D9FF6E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 Evaluation of 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8C1AC-7D4E-450B-8EED-B68C12EEC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38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i="1" dirty="0"/>
              <a:t>The woods are lovely, dark and __________</a:t>
            </a:r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B896260-16C7-4166-B4EC-AD2EA9310B89}"/>
              </a:ext>
            </a:extLst>
          </p:cNvPr>
          <p:cNvGraphicFramePr>
            <a:graphicFrameLocks noGrp="1"/>
          </p:cNvGraphicFramePr>
          <p:nvPr/>
        </p:nvGraphicFramePr>
        <p:xfrm>
          <a:off x="1847970" y="3002790"/>
          <a:ext cx="812799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541939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269435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7388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 according to Model 1 (x10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 according to Model 2 (x10</a:t>
                      </a:r>
                      <a:r>
                        <a:rPr lang="en-US" baseline="30000" dirty="0"/>
                        <a:t>-5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17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56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2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71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volatile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137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9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15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93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2DA7-6590-465C-AA47-E5F08EB6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DD79-EEAA-4D16-B731-0C6C3C609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188"/>
            <a:ext cx="4343400" cy="4505903"/>
          </a:xfrm>
        </p:spPr>
        <p:txBody>
          <a:bodyPr>
            <a:normAutofit/>
          </a:bodyPr>
          <a:lstStyle/>
          <a:p>
            <a:r>
              <a:rPr lang="en-US" sz="2400" dirty="0"/>
              <a:t>Information entropy of a distribution measures the randomness. </a:t>
            </a:r>
          </a:p>
          <a:p>
            <a:endParaRPr lang="en-US" sz="2400" dirty="0"/>
          </a:p>
          <a:p>
            <a:r>
              <a:rPr lang="en-US" sz="2400" dirty="0"/>
              <a:t>A language model with high predictability should have low entropy.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25FC19A2-C54C-4593-B947-64EEEEA12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8" y="1962718"/>
            <a:ext cx="6207898" cy="174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B1384-7D7F-45FF-AAFB-01EE9B80C8E2}"/>
              </a:ext>
            </a:extLst>
          </p:cNvPr>
          <p:cNvSpPr txBox="1"/>
          <p:nvPr/>
        </p:nvSpPr>
        <p:spPr>
          <a:xfrm>
            <a:off x="6192336" y="4373011"/>
            <a:ext cx="4946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Perplexity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2</a:t>
            </a:r>
            <a:r>
              <a:rPr kumimoji="0" lang="en-US" sz="4000" b="0" i="1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8863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65437-6C8F-4486-9F62-468BB4CB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Which of the following distributions have lowest entropy?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D4D65BA2-53CD-4713-A10D-8EF95F5795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8" b="2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79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07C-F8AD-4623-9B94-07D40AE4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of a coin toss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F785DF9A-4BDE-4C15-AC93-24EEA3955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93" y="1843419"/>
            <a:ext cx="6734353" cy="44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01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E56EB2A-681A-42E1-B45A-38D788BA56F1}"/>
              </a:ext>
            </a:extLst>
          </p:cNvPr>
          <p:cNvSpPr/>
          <p:nvPr/>
        </p:nvSpPr>
        <p:spPr>
          <a:xfrm>
            <a:off x="7181273" y="2011219"/>
            <a:ext cx="4585854" cy="1713345"/>
          </a:xfrm>
          <a:prstGeom prst="wedgeRectCallout">
            <a:avLst>
              <a:gd name="adj1" fmla="val -69674"/>
              <a:gd name="adj2" fmla="val 73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LANGUAGE 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C5F51-09A6-4EC6-A2E7-85B4DF205C1B}"/>
              </a:ext>
            </a:extLst>
          </p:cNvPr>
          <p:cNvSpPr txBox="1"/>
          <p:nvPr/>
        </p:nvSpPr>
        <p:spPr>
          <a:xfrm>
            <a:off x="1091623" y="4234873"/>
            <a:ext cx="5329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we model language as a sequence of words that is being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an underlying  “stochastic” process?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15D01F-6726-4C59-9D20-0F3AAF12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7F46E-7FC1-46A8-A047-25CE699D8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37E99731-E169-4A06-9A68-B35CFF30D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19" y="2468121"/>
            <a:ext cx="5969000" cy="111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AC0BC79C-F240-49F2-AFA4-2A3CF908F99B}"/>
              </a:ext>
            </a:extLst>
          </p:cNvPr>
          <p:cNvSpPr/>
          <p:nvPr/>
        </p:nvSpPr>
        <p:spPr>
          <a:xfrm>
            <a:off x="4068617" y="3786909"/>
            <a:ext cx="3181927" cy="729673"/>
          </a:xfrm>
          <a:prstGeom prst="wedgeRectCallout">
            <a:avLst>
              <a:gd name="adj1" fmla="val 15292"/>
              <a:gd name="adj2" fmla="val -87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 computed on held out test data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C3C434E2-3166-44F9-A112-E6440134E8C2}"/>
              </a:ext>
            </a:extLst>
          </p:cNvPr>
          <p:cNvSpPr/>
          <p:nvPr/>
        </p:nvSpPr>
        <p:spPr>
          <a:xfrm>
            <a:off x="6927273" y="1529183"/>
            <a:ext cx="2526146" cy="729673"/>
          </a:xfrm>
          <a:prstGeom prst="wedgeRectCallout">
            <a:avLst>
              <a:gd name="adj1" fmla="val -18670"/>
              <a:gd name="adj2" fmla="val 98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 predicted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the LM</a:t>
            </a:r>
          </a:p>
        </p:txBody>
      </p:sp>
    </p:spTree>
    <p:extLst>
      <p:ext uri="{BB962C8B-B14F-4D97-AF65-F5344CB8AC3E}">
        <p14:creationId xmlns:p14="http://schemas.microsoft.com/office/powerpoint/2010/main" val="67997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EAC5C-E958-470F-B066-305E3FAC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39FF-67C7-437C-ABC0-8BA227B1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72AF8-14EF-4A93-8495-286B692A3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02" b="11817"/>
          <a:stretch/>
        </p:blipFill>
        <p:spPr>
          <a:xfrm>
            <a:off x="952500" y="1330610"/>
            <a:ext cx="10287000" cy="47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90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62EE8-06D5-41C1-971F-4E809F5E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Self-attention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08802-3AF9-4D4B-8D7C-6A73C393E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1" t="16017" r="32502" b="6247"/>
          <a:stretch/>
        </p:blipFill>
        <p:spPr>
          <a:xfrm>
            <a:off x="6172736" y="-10120"/>
            <a:ext cx="4920834" cy="686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72E07-405A-45A8-9C38-713B1C30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28BF-15AF-4F08-B26A-C8A20423C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304BD1-CDD2-42CD-9581-2ACD9EC01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5" t="19373" r="13468" b="9931"/>
          <a:stretch/>
        </p:blipFill>
        <p:spPr>
          <a:xfrm>
            <a:off x="986118" y="172828"/>
            <a:ext cx="9982312" cy="66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64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1476-A107-47B9-9A8C-68BDEE2F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30BF-8104-4393-A5E6-2DFCC3A6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CF364-65BB-40B8-9178-404B31AC0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9" r="5290" b="8230"/>
          <a:stretch/>
        </p:blipFill>
        <p:spPr>
          <a:xfrm>
            <a:off x="69631" y="681038"/>
            <a:ext cx="12089788" cy="60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00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1B45-2841-45CE-A192-1138FA1E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27460-4667-4BD5-AE07-046941008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AF302-8C36-440C-A222-CA3D98D7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53" r="6822" b="11356"/>
          <a:stretch/>
        </p:blipFill>
        <p:spPr>
          <a:xfrm>
            <a:off x="141776" y="750438"/>
            <a:ext cx="11908448" cy="565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2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3E208-1CE0-4843-82DA-5187BF55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25" r="7313" b="12092"/>
          <a:stretch/>
        </p:blipFill>
        <p:spPr>
          <a:xfrm>
            <a:off x="234081" y="849924"/>
            <a:ext cx="11554088" cy="55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39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61476-A107-47B9-9A8C-68BDEE2F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30BF-8104-4393-A5E6-2DFCC3A69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CF364-65BB-40B8-9178-404B31AC0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9" r="5290" b="8230"/>
          <a:stretch/>
        </p:blipFill>
        <p:spPr>
          <a:xfrm>
            <a:off x="69631" y="681038"/>
            <a:ext cx="12089788" cy="60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8272-D28E-4B57-AA7A-49A9FA67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an LM can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4121-7690-4528-AE1B-849415E6D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of the following two sentences are more likely?</a:t>
            </a:r>
          </a:p>
          <a:p>
            <a:pPr lvl="1"/>
            <a:r>
              <a:rPr lang="en-US" sz="2000" i="1" dirty="0"/>
              <a:t>“How to recognize speech”</a:t>
            </a:r>
          </a:p>
          <a:p>
            <a:pPr lvl="1"/>
            <a:r>
              <a:rPr lang="en-US" sz="2000" i="1" dirty="0"/>
              <a:t>“How to rake a nice beach”</a:t>
            </a:r>
          </a:p>
          <a:p>
            <a:r>
              <a:rPr lang="en-US" sz="2400" dirty="0"/>
              <a:t>Which of these words is more likely to follow the following sequence: </a:t>
            </a:r>
            <a:r>
              <a:rPr lang="en-US" sz="2400" i="1" dirty="0"/>
              <a:t>deep</a:t>
            </a:r>
            <a:r>
              <a:rPr lang="en-US" sz="2400" dirty="0"/>
              <a:t> or </a:t>
            </a:r>
            <a:r>
              <a:rPr lang="en-US" sz="2400" i="1" dirty="0"/>
              <a:t>neural </a:t>
            </a:r>
            <a:r>
              <a:rPr lang="en-US" sz="2400" dirty="0"/>
              <a:t>or</a:t>
            </a:r>
            <a:r>
              <a:rPr lang="en-US" sz="2400" i="1" dirty="0"/>
              <a:t> lovely</a:t>
            </a:r>
            <a:r>
              <a:rPr lang="en-US" sz="2400" dirty="0"/>
              <a:t>?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i="1" dirty="0"/>
              <a:t>The woods are lovely, dark and __________</a:t>
            </a:r>
          </a:p>
          <a:p>
            <a:r>
              <a:rPr lang="en-US" sz="2400" dirty="0"/>
              <a:t>Which of these sentences sound more fluent?</a:t>
            </a:r>
          </a:p>
          <a:p>
            <a:pPr lvl="2"/>
            <a:r>
              <a:rPr lang="en-US" i="1" dirty="0"/>
              <a:t>I have been studying in IISc for 6 months.</a:t>
            </a:r>
          </a:p>
          <a:p>
            <a:pPr lvl="2"/>
            <a:r>
              <a:rPr lang="en-US" i="1" dirty="0"/>
              <a:t>I am being studying in IISc for 6 months.</a:t>
            </a:r>
          </a:p>
        </p:txBody>
      </p:sp>
    </p:spTree>
    <p:extLst>
      <p:ext uri="{BB962C8B-B14F-4D97-AF65-F5344CB8AC3E}">
        <p14:creationId xmlns:p14="http://schemas.microsoft.com/office/powerpoint/2010/main" val="49737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920C-F4E5-4B69-8EC3-6E140248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language models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7F313AC9-89D3-42DA-B05C-31220FBBB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3"/>
          <a:stretch/>
        </p:blipFill>
        <p:spPr bwMode="auto">
          <a:xfrm>
            <a:off x="305088" y="1760971"/>
            <a:ext cx="7344642" cy="438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F412D-A826-4249-B0D5-11C743D0E0D5}"/>
              </a:ext>
            </a:extLst>
          </p:cNvPr>
          <p:cNvSpPr/>
          <p:nvPr/>
        </p:nvSpPr>
        <p:spPr>
          <a:xfrm>
            <a:off x="6779491" y="5740401"/>
            <a:ext cx="923636" cy="410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4F698-C05C-4EB5-BA08-CF1337FC65C1}"/>
              </a:ext>
            </a:extLst>
          </p:cNvPr>
          <p:cNvSpPr txBox="1"/>
          <p:nvPr/>
        </p:nvSpPr>
        <p:spPr>
          <a:xfrm>
            <a:off x="5671125" y="5012762"/>
            <a:ext cx="7347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woods are lovely, dark and ________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29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95" name="Straight Connector 83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7D8E9C-CE29-45EA-B42E-0435513E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391" y="1143293"/>
            <a:ext cx="3350016" cy="4268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3400" cap="all">
                <a:solidFill>
                  <a:schemeClr val="tx2"/>
                </a:solidFill>
              </a:rPr>
              <a:t>Supervised Deep Learning</a:t>
            </a:r>
          </a:p>
        </p:txBody>
      </p:sp>
      <p:cxnSp>
        <p:nvCxnSpPr>
          <p:cNvPr id="96" name="Straight Connector 85">
            <a:extLst>
              <a:ext uri="{FF2B5EF4-FFF2-40B4-BE49-F238E27FC236}">
                <a16:creationId xmlns:a16="http://schemas.microsoft.com/office/drawing/2014/main" id="{1ACF48EF-9227-4349-99D4-92AFE650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reeform 6">
            <a:extLst>
              <a:ext uri="{FF2B5EF4-FFF2-40B4-BE49-F238E27FC236}">
                <a16:creationId xmlns:a16="http://schemas.microsoft.com/office/drawing/2014/main" id="{E5B0D21A-2419-4455-813A-EC140CF0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94D5DA6-16A5-4BC3-8563-941D957F2287}"/>
              </a:ext>
            </a:extLst>
          </p:cNvPr>
          <p:cNvGraphicFramePr>
            <a:graphicFrameLocks noGrp="1"/>
          </p:cNvGraphicFramePr>
          <p:nvPr/>
        </p:nvGraphicFramePr>
        <p:xfrm>
          <a:off x="5633856" y="3277220"/>
          <a:ext cx="6150155" cy="19874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866385">
                  <a:extLst>
                    <a:ext uri="{9D8B030D-6E8A-4147-A177-3AD203B41FA5}">
                      <a16:colId xmlns:a16="http://schemas.microsoft.com/office/drawing/2014/main" val="1964071646"/>
                    </a:ext>
                  </a:extLst>
                </a:gridCol>
                <a:gridCol w="1283770">
                  <a:extLst>
                    <a:ext uri="{9D8B030D-6E8A-4147-A177-3AD203B41FA5}">
                      <a16:colId xmlns:a16="http://schemas.microsoft.com/office/drawing/2014/main" val="4281772162"/>
                    </a:ext>
                  </a:extLst>
                </a:gridCol>
              </a:tblGrid>
              <a:tr h="311726">
                <a:tc>
                  <a:txBody>
                    <a:bodyPr/>
                    <a:lstStyle/>
                    <a:p>
                      <a:r>
                        <a:rPr lang="en-US" sz="1800"/>
                        <a:t>Sentence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Label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4162737492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/>
                        <a:t>This is the best movie I have seen recently.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+1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2965041311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/>
                        <a:t>Watch it only if you have nothing better to do.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-1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2694975687"/>
                  </a:ext>
                </a:extLst>
              </a:tr>
              <a:tr h="524267">
                <a:tc>
                  <a:txBody>
                    <a:bodyPr/>
                    <a:lstStyle/>
                    <a:p>
                      <a:r>
                        <a:rPr lang="en-US" sz="1800" dirty="0"/>
                        <a:t>The acting was great, but plot wasn’t.</a:t>
                      </a:r>
                    </a:p>
                  </a:txBody>
                  <a:tcPr marL="140325" marR="140325" marT="70163" marB="7016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40325" marR="140325" marT="70163" marB="70163"/>
                </a:tc>
                <a:extLst>
                  <a:ext uri="{0D108BD9-81ED-4DB2-BD59-A6C34878D82A}">
                    <a16:rowId xmlns:a16="http://schemas.microsoft.com/office/drawing/2014/main" val="337994192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4823AD1-E266-4E59-90D2-93087C1A0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9134" y="1975028"/>
            <a:ext cx="5234940" cy="26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9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7D8E9C-CE29-45EA-B42E-0435513E1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391" y="1143293"/>
            <a:ext cx="3350016" cy="4268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3400" cap="all" dirty="0">
                <a:solidFill>
                  <a:schemeClr val="tx2"/>
                </a:solidFill>
              </a:rPr>
              <a:t>How to input words to neural networks?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ACF48EF-9227-4349-99D4-92AFE6503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40B11C6-09E6-4CBA-841D-5D7CC4ADD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3654" y="2600035"/>
            <a:ext cx="5519911" cy="31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E5B0D21A-2419-4455-813A-EC140CF0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EDBE3-37D1-4143-BE0D-EDF081827B4F}"/>
              </a:ext>
            </a:extLst>
          </p:cNvPr>
          <p:cNvSpPr txBox="1"/>
          <p:nvPr/>
        </p:nvSpPr>
        <p:spPr>
          <a:xfrm>
            <a:off x="8188391" y="4152509"/>
            <a:ext cx="3724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Problems of One-hot encoding: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Very large input layer (100k+)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Doesn’t exploit semantic and syntactic relation between words</a:t>
            </a:r>
          </a:p>
        </p:txBody>
      </p:sp>
    </p:spTree>
    <p:extLst>
      <p:ext uri="{BB962C8B-B14F-4D97-AF65-F5344CB8AC3E}">
        <p14:creationId xmlns:p14="http://schemas.microsoft.com/office/powerpoint/2010/main" val="3119545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sz="4800" dirty="0" err="1"/>
              <a:t>Embeddings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863" y="354900"/>
            <a:ext cx="5685183" cy="6329503"/>
          </a:xfrm>
        </p:spPr>
      </p:pic>
      <p:sp>
        <p:nvSpPr>
          <p:cNvPr id="5" name="TextBox 4"/>
          <p:cNvSpPr txBox="1"/>
          <p:nvPr/>
        </p:nvSpPr>
        <p:spPr>
          <a:xfrm>
            <a:off x="914402" y="2302712"/>
            <a:ext cx="3784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39EB7">
                    <a:lumMod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“You shall know a word by the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company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39EB7">
                    <a:lumMod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it keeps.”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439EB7">
                    <a:lumMod val="75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 Firth, 1957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2CE56-FB2A-4213-8F12-2B27FB3ACA0E}"/>
              </a:ext>
            </a:extLst>
          </p:cNvPr>
          <p:cNvSpPr txBox="1"/>
          <p:nvPr/>
        </p:nvSpPr>
        <p:spPr>
          <a:xfrm>
            <a:off x="5934364" y="6192982"/>
            <a:ext cx="252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Mikolov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et al. 2013)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5907EBE-F914-4391-8B64-49E4C8E01E77}"/>
              </a:ext>
            </a:extLst>
          </p:cNvPr>
          <p:cNvSpPr/>
          <p:nvPr/>
        </p:nvSpPr>
        <p:spPr>
          <a:xfrm>
            <a:off x="3001819" y="4752110"/>
            <a:ext cx="3094182" cy="1500908"/>
          </a:xfrm>
          <a:prstGeom prst="wedgeEllipseCallout">
            <a:avLst>
              <a:gd name="adj1" fmla="val 59966"/>
              <a:gd name="adj2" fmla="val -1347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Input word (whose embedding is to be learnt) as one-hot encoding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3BDCE63-8C17-4351-A9C0-BB98BFBCBCCF}"/>
              </a:ext>
            </a:extLst>
          </p:cNvPr>
          <p:cNvSpPr/>
          <p:nvPr/>
        </p:nvSpPr>
        <p:spPr>
          <a:xfrm>
            <a:off x="10002981" y="3639128"/>
            <a:ext cx="2082801" cy="2101272"/>
          </a:xfrm>
          <a:prstGeom prst="wedgeEllipseCallout">
            <a:avLst>
              <a:gd name="adj1" fmla="val -41807"/>
              <a:gd name="adj2" fmla="val -63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Predict words that occur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around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the input word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6C616B5-A709-453B-9406-28C4E56568D6}"/>
              </a:ext>
            </a:extLst>
          </p:cNvPr>
          <p:cNvSpPr/>
          <p:nvPr/>
        </p:nvSpPr>
        <p:spPr>
          <a:xfrm>
            <a:off x="6359238" y="4752110"/>
            <a:ext cx="2526145" cy="1089890"/>
          </a:xfrm>
          <a:prstGeom prst="wedgeEllipseCallout">
            <a:avLst>
              <a:gd name="adj1" fmla="val 21624"/>
              <a:gd name="adj2" fmla="val -104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Embedding of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x</a:t>
            </a:r>
            <a:r>
              <a:rPr kumimoji="0" lang="en-US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58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B2424550-C6C4-48B1-8BBF-02D31854C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8" y="327891"/>
            <a:ext cx="10599087" cy="55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5786FB-C800-4F03-BAD3-45EF0289E6C3}"/>
              </a:ext>
            </a:extLst>
          </p:cNvPr>
          <p:cNvSpPr txBox="1"/>
          <p:nvPr/>
        </p:nvSpPr>
        <p:spPr>
          <a:xfrm>
            <a:off x="64655" y="630618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https://www.samyzaf.com/ML/nlp/nlp.html</a:t>
            </a:r>
          </a:p>
        </p:txBody>
      </p:sp>
    </p:spTree>
    <p:extLst>
      <p:ext uri="{BB962C8B-B14F-4D97-AF65-F5344CB8AC3E}">
        <p14:creationId xmlns:p14="http://schemas.microsoft.com/office/powerpoint/2010/main" val="3414700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9.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40C0F"/>
      </a:dk2>
      <a:lt2>
        <a:srgbClr val="F2F0EF"/>
      </a:lt2>
      <a:accent1>
        <a:srgbClr val="51303B"/>
      </a:accent1>
      <a:accent2>
        <a:srgbClr val="ABA299"/>
      </a:accent2>
      <a:accent3>
        <a:srgbClr val="475A6B"/>
      </a:accent3>
      <a:accent4>
        <a:srgbClr val="9A5853"/>
      </a:accent4>
      <a:accent5>
        <a:srgbClr val="A98E58"/>
      </a:accent5>
      <a:accent6>
        <a:srgbClr val="754C66"/>
      </a:accent6>
      <a:hlink>
        <a:srgbClr val="448593"/>
      </a:hlink>
      <a:folHlink>
        <a:srgbClr val="935E7A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812</Words>
  <Application>Microsoft Office PowerPoint</Application>
  <PresentationFormat>Widescreen</PresentationFormat>
  <Paragraphs>130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Arial Black</vt:lpstr>
      <vt:lpstr>Book Antiqua</vt:lpstr>
      <vt:lpstr>Calibri</vt:lpstr>
      <vt:lpstr>Calibri Light</vt:lpstr>
      <vt:lpstr>Century Schoolbook</vt:lpstr>
      <vt:lpstr>Corbel</vt:lpstr>
      <vt:lpstr>Times New Roman</vt:lpstr>
      <vt:lpstr>1_Office Theme</vt:lpstr>
      <vt:lpstr>Headlines</vt:lpstr>
      <vt:lpstr>Office Theme</vt:lpstr>
      <vt:lpstr>1_Headlines</vt:lpstr>
      <vt:lpstr> Lecture 2  What’s inside LLMs</vt:lpstr>
      <vt:lpstr>What is a LANGUAGE?</vt:lpstr>
      <vt:lpstr>PowerPoint Presentation</vt:lpstr>
      <vt:lpstr>Questions that an LM can answer</vt:lpstr>
      <vt:lpstr>N-gram language models</vt:lpstr>
      <vt:lpstr>Supervised Deep Learning</vt:lpstr>
      <vt:lpstr>How to input words to neural networks?</vt:lpstr>
      <vt:lpstr>Word Embeddings</vt:lpstr>
      <vt:lpstr>PowerPoint Presentation</vt:lpstr>
      <vt:lpstr>Some Observations and Remarks</vt:lpstr>
      <vt:lpstr>Task-specific Fine-tuning</vt:lpstr>
      <vt:lpstr>Two problems</vt:lpstr>
      <vt:lpstr>Solution 1: Sub-words and Byte-Pair Encoding</vt:lpstr>
      <vt:lpstr>A Visual Guide to Using BERT for the First Time – Jay Alammar – Visualizing machine learning one concept at a time. (jalammar.github.io)</vt:lpstr>
      <vt:lpstr>How to represent sentences?</vt:lpstr>
      <vt:lpstr>PowerPoint Presentation</vt:lpstr>
      <vt:lpstr>Capturing long range dependencies</vt:lpstr>
      <vt:lpstr>PowerPoint Presentation</vt:lpstr>
      <vt:lpstr>Transformer architecture (Vaswani et al., 2017)</vt:lpstr>
      <vt:lpstr>Transformer architectures</vt:lpstr>
      <vt:lpstr>PowerPoint Presentation</vt:lpstr>
      <vt:lpstr>PowerPoint Presentation</vt:lpstr>
      <vt:lpstr>PowerPoint Presentation</vt:lpstr>
      <vt:lpstr>PowerPoint Presentation</vt:lpstr>
      <vt:lpstr>How to Evaluate LMs?</vt:lpstr>
      <vt:lpstr>Intrinsic Evaluation of LMs</vt:lpstr>
      <vt:lpstr>Information Entropy</vt:lpstr>
      <vt:lpstr>Which of the following distributions have lowest entropy?</vt:lpstr>
      <vt:lpstr>Entropy of a coin toss</vt:lpstr>
      <vt:lpstr>Cross Entropy</vt:lpstr>
      <vt:lpstr>PowerPoint Presentation</vt:lpstr>
      <vt:lpstr>Self-attention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 made her duck.”</dc:title>
  <dc:creator>Monojit Choudhury</dc:creator>
  <cp:lastModifiedBy>Monojit Choudhury</cp:lastModifiedBy>
  <cp:revision>10</cp:revision>
  <dcterms:created xsi:type="dcterms:W3CDTF">2022-02-24T05:39:36Z</dcterms:created>
  <dcterms:modified xsi:type="dcterms:W3CDTF">2023-09-29T17:25:55Z</dcterms:modified>
</cp:coreProperties>
</file>